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7" r:id="rId3"/>
    <p:sldId id="266" r:id="rId4"/>
    <p:sldId id="259" r:id="rId5"/>
    <p:sldId id="260" r:id="rId6"/>
    <p:sldId id="268" r:id="rId7"/>
    <p:sldId id="261" r:id="rId8"/>
    <p:sldId id="262" r:id="rId9"/>
    <p:sldId id="267" r:id="rId10"/>
    <p:sldId id="265" r:id="rId11"/>
    <p:sldId id="270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65530" autoAdjust="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9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BBD59-6BC5-4AC4-A992-95E5B126C33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BFA1F-02B8-46C9-9CBC-170815F0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96D8C-D0FB-4CA8-9415-7F13612D6495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DD4A-3F0E-4DC0-BA99-ADB1BFEE5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DD4A-3F0E-4DC0-BA99-ADB1BFEE5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DD4A-3F0E-4DC0-BA99-ADB1BFEE5A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788" y="-632"/>
            <a:ext cx="2999251" cy="1996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30013" r="457" b="28047"/>
          <a:stretch/>
        </p:blipFill>
        <p:spPr>
          <a:xfrm>
            <a:off x="3009444" y="4826000"/>
            <a:ext cx="6135464" cy="2038350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8004" r="15490"/>
          <a:stretch/>
        </p:blipFill>
        <p:spPr>
          <a:xfrm>
            <a:off x="12700" y="2017446"/>
            <a:ext cx="2996744" cy="2927536"/>
          </a:xfrm>
          <a:prstGeom prst="rect">
            <a:avLst/>
          </a:prstGeom>
          <a:ln w="57150"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9166682" y="4822009"/>
            <a:ext cx="3020261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/>
        </p:blipFill>
        <p:spPr>
          <a:xfrm>
            <a:off x="9144000" y="0"/>
            <a:ext cx="3042944" cy="2019069"/>
          </a:xfrm>
          <a:prstGeom prst="rect">
            <a:avLst/>
          </a:prstGeom>
          <a:ln w="57150"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9160185" y="2017445"/>
            <a:ext cx="3037727" cy="27704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988206" y="-4994"/>
            <a:ext cx="6142112" cy="4783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-13855" y="2002361"/>
            <a:ext cx="3016533" cy="84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44466" y="4791006"/>
            <a:ext cx="12236466" cy="180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144856" y="-27755"/>
            <a:ext cx="5087" cy="70104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992492" y="-8371"/>
            <a:ext cx="15308" cy="69910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083591" y="2313437"/>
            <a:ext cx="5941858" cy="1603709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Potentially Responsible Party (PRP) Perspectives </a:t>
            </a:r>
            <a:br>
              <a:rPr lang="en-US" dirty="0" smtClean="0"/>
            </a:br>
            <a:r>
              <a:rPr lang="en-US" dirty="0" smtClean="0"/>
              <a:t>on Superfund </a:t>
            </a:r>
            <a:br>
              <a:rPr lang="en-US" dirty="0" smtClean="0"/>
            </a:br>
            <a:r>
              <a:rPr lang="en-US" dirty="0" smtClean="0"/>
              <a:t>Site Reuse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138944" y="2014216"/>
            <a:ext cx="3107635" cy="32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-13368" y="4809063"/>
            <a:ext cx="2989120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245" y="5160812"/>
            <a:ext cx="2601579" cy="11074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Superfund </a:t>
            </a:r>
          </a:p>
          <a:p>
            <a:r>
              <a:rPr lang="en-US" dirty="0" smtClean="0"/>
              <a:t>Redevelopment </a:t>
            </a:r>
          </a:p>
          <a:p>
            <a:r>
              <a:rPr lang="en-US" dirty="0" smtClean="0"/>
              <a:t>Initiative </a:t>
            </a:r>
          </a:p>
          <a:p>
            <a:endParaRPr lang="en-US" dirty="0" smtClean="0"/>
          </a:p>
          <a:p>
            <a:r>
              <a:rPr lang="en-US" dirty="0" smtClean="0"/>
              <a:t>August 2015 </a:t>
            </a:r>
          </a:p>
        </p:txBody>
      </p:sp>
    </p:spTree>
    <p:extLst>
      <p:ext uri="{BB962C8B-B14F-4D97-AF65-F5344CB8AC3E}">
        <p14:creationId xmlns:p14="http://schemas.microsoft.com/office/powerpoint/2010/main" val="237374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6352" y="1154888"/>
            <a:ext cx="783694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17856" y="5683027"/>
            <a:ext cx="574144" cy="6190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0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 flipV="1">
            <a:off x="-1375729" y="4037320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892403" y="2879726"/>
            <a:ext cx="9534104" cy="1086973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1084527" y="4118044"/>
            <a:ext cx="783694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638175" y="3400675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 rot="16200000">
            <a:off x="819573" y="3251129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 rot="10800000" flipV="1">
            <a:off x="1685924" y="3950630"/>
            <a:ext cx="104044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7079225" y="5810865"/>
            <a:ext cx="5011173" cy="757734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2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6352" y="1154887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08306" y="5772150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0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0800000" flipV="1">
            <a:off x="7732033" y="1429773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6352" y="1154887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408306" y="5772150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86800" y="6299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2CEE-1F4A-4E70-8909-412AB532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a.gov/enforcement/revitalization-handboo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epa.gov/enforcement/fact-sheet-benefits-integrating-reuse-achieve-enforcement-and-environmental-protection" TargetMode="External"/><Relationship Id="rId4" Type="http://schemas.openxmlformats.org/officeDocument/2006/relationships/hyperlink" Target="http://www2.epa.gov/enforcement/waste-chemical-and-cleanup-enforcement-policy-guidance-and-publications#cleanu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uzecky.hollis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EPA’s Enforcement Perspective on Superfund Site Reuse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17030" y="5747657"/>
            <a:ext cx="6473370" cy="82094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Hollis Luzecky</a:t>
            </a:r>
          </a:p>
          <a:p>
            <a:r>
              <a:rPr lang="en-US" dirty="0" smtClean="0"/>
              <a:t>Office of Site Remediation Enforcement, U.S. 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2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cs typeface="Arial" pitchFamily="34" charset="0"/>
              </a:rPr>
              <a:t>June 2014 </a:t>
            </a:r>
            <a:r>
              <a:rPr lang="en-US" dirty="0">
                <a:cs typeface="Arial" pitchFamily="34" charset="0"/>
              </a:rPr>
              <a:t>Edition </a:t>
            </a:r>
            <a:r>
              <a:rPr lang="en-US" dirty="0" smtClean="0">
                <a:cs typeface="Arial" pitchFamily="34" charset="0"/>
              </a:rPr>
              <a:t>of </a:t>
            </a:r>
            <a:r>
              <a:rPr lang="en-US" i="1" dirty="0" smtClean="0">
                <a:cs typeface="Arial" pitchFamily="34" charset="0"/>
              </a:rPr>
              <a:t>The Revitalization Handbook - Revitalizing </a:t>
            </a:r>
            <a:r>
              <a:rPr lang="en-US" i="1" dirty="0">
                <a:cs typeface="Arial" pitchFamily="34" charset="0"/>
              </a:rPr>
              <a:t>Contaminated </a:t>
            </a:r>
            <a:r>
              <a:rPr lang="en-US" i="1" dirty="0" smtClean="0">
                <a:cs typeface="Arial" pitchFamily="34" charset="0"/>
              </a:rPr>
              <a:t>Lands: </a:t>
            </a:r>
            <a:r>
              <a:rPr lang="en-US" i="1" dirty="0">
                <a:cs typeface="Arial" pitchFamily="34" charset="0"/>
              </a:rPr>
              <a:t>Addressing Liability </a:t>
            </a:r>
            <a:r>
              <a:rPr lang="en-US" i="1" dirty="0" smtClean="0">
                <a:cs typeface="Arial" pitchFamily="34" charset="0"/>
              </a:rPr>
              <a:t>Concerns</a:t>
            </a:r>
            <a:endParaRPr lang="en-US" i="1" dirty="0"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200" dirty="0">
                <a:cs typeface="Arial" pitchFamily="34" charset="0"/>
                <a:hlinkClick r:id="rId3"/>
              </a:rPr>
              <a:t>http://</a:t>
            </a:r>
            <a:r>
              <a:rPr lang="en-US" sz="2200" dirty="0" smtClean="0">
                <a:cs typeface="Arial" pitchFamily="34" charset="0"/>
                <a:hlinkClick r:id="rId3"/>
              </a:rPr>
              <a:t>www2.epa.gov/enforcement/revitalization-handbook</a:t>
            </a:r>
            <a:r>
              <a:rPr lang="en-US" sz="2200" dirty="0" smtClean="0">
                <a:cs typeface="Arial" pitchFamily="34" charset="0"/>
              </a:rPr>
              <a:t>   </a:t>
            </a:r>
          </a:p>
          <a:p>
            <a:pPr>
              <a:spcBef>
                <a:spcPts val="0"/>
              </a:spcBef>
              <a:defRPr/>
            </a:pPr>
            <a:endParaRPr lang="en-US" dirty="0" smtClean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cs typeface="Arial" pitchFamily="34" charset="0"/>
              </a:rPr>
              <a:t>Cleanup Policy and Guidance, Models, and Publications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200" dirty="0">
                <a:cs typeface="Arial" pitchFamily="34" charset="0"/>
                <a:hlinkClick r:id="rId4"/>
              </a:rPr>
              <a:t>http://</a:t>
            </a:r>
            <a:r>
              <a:rPr lang="en-US" sz="2200" dirty="0" smtClean="0">
                <a:cs typeface="Arial" pitchFamily="34" charset="0"/>
                <a:hlinkClick r:id="rId4"/>
              </a:rPr>
              <a:t>www2.epa.gov/enforcement/waste-chemical-and-cleanup-enforcement-policy-guidance-and-publications#cleanup</a:t>
            </a:r>
            <a:endParaRPr lang="en-US" sz="2200" dirty="0" smtClean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>
                <a:cs typeface="Arial" pitchFamily="34" charset="0"/>
              </a:rPr>
              <a:t>Fact Sheet: </a:t>
            </a:r>
            <a:r>
              <a:rPr lang="en-US" i="1" dirty="0" smtClean="0">
                <a:cs typeface="Arial" pitchFamily="34" charset="0"/>
              </a:rPr>
              <a:t>The Benefits of Integrating Reuse to Achieve Enforcement and Environmental Protection Goals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i="1" dirty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200" i="1" dirty="0">
                <a:cs typeface="Arial" pitchFamily="34" charset="0"/>
                <a:hlinkClick r:id="rId5"/>
              </a:rPr>
              <a:t>http://</a:t>
            </a:r>
            <a:r>
              <a:rPr lang="en-US" sz="2200" i="1" dirty="0" smtClean="0">
                <a:cs typeface="Arial" pitchFamily="34" charset="0"/>
                <a:hlinkClick r:id="rId5"/>
              </a:rPr>
              <a:t>www2.epa.gov/enforcement/fact-sheet-benefits-integrating-reuse-achieve-enforcement-and-environmental-protection</a:t>
            </a:r>
            <a:r>
              <a:rPr lang="en-US" sz="2200" i="1" dirty="0" smtClean="0">
                <a:cs typeface="Arial" pitchFamily="34" charset="0"/>
              </a:rPr>
              <a:t> </a:t>
            </a:r>
            <a:endParaRPr lang="en-US" sz="2200" i="1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1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Hollis Luzecky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U.S. </a:t>
            </a:r>
            <a:r>
              <a:rPr lang="en-US" dirty="0" smtClean="0">
                <a:solidFill>
                  <a:schemeClr val="tx2"/>
                </a:solidFill>
              </a:rPr>
              <a:t>EPA, Office of Site Remediation Enforcement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hlinkClick r:id="rId3"/>
              </a:rPr>
              <a:t>luzecky.hollis@epa.gov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Enforcement’s perspective on the benefits of site reuse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Benefits to EPA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Benefits to PRPs</a:t>
            </a:r>
          </a:p>
          <a:p>
            <a:pPr lvl="1">
              <a:spcBef>
                <a:spcPts val="1000"/>
              </a:spcBef>
            </a:pPr>
            <a:r>
              <a:rPr lang="en-US" dirty="0" smtClean="0"/>
              <a:t>Benefits to Developers</a:t>
            </a:r>
          </a:p>
          <a:p>
            <a:r>
              <a:rPr lang="en-US" dirty="0" smtClean="0"/>
              <a:t>Enforcement’s role in supporting site reuse</a:t>
            </a:r>
          </a:p>
          <a:p>
            <a:r>
              <a:rPr lang="en-US" dirty="0" smtClean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1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EPA Enforcement Consider Reuse?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SzPct val="100000"/>
            </a:pPr>
            <a:r>
              <a:rPr lang="en-US" sz="2800" dirty="0"/>
              <a:t>Helps EPA achieve cleanup and enforcement </a:t>
            </a:r>
            <a:r>
              <a:rPr lang="en-US" sz="2800" dirty="0" smtClean="0"/>
              <a:t>goals</a:t>
            </a:r>
          </a:p>
          <a:p>
            <a:pPr marL="228600" lvl="1">
              <a:spcBef>
                <a:spcPts val="1000"/>
              </a:spcBef>
              <a:buSzPct val="100000"/>
            </a:pPr>
            <a:r>
              <a:rPr lang="en-US" sz="2800" dirty="0" smtClean="0"/>
              <a:t>Powerful </a:t>
            </a:r>
            <a:r>
              <a:rPr lang="en-US" sz="2800" dirty="0"/>
              <a:t>incentive to encourage expeditious cleanups </a:t>
            </a:r>
          </a:p>
          <a:p>
            <a:pPr marL="228600" lvl="1">
              <a:spcBef>
                <a:spcPts val="1000"/>
              </a:spcBef>
              <a:buSzPct val="100000"/>
            </a:pPr>
            <a:r>
              <a:rPr lang="en-US" sz="2800" dirty="0"/>
              <a:t>Protects the </a:t>
            </a:r>
            <a:r>
              <a:rPr lang="en-US" sz="2800" dirty="0" smtClean="0"/>
              <a:t>remedy and environment</a:t>
            </a:r>
            <a:endParaRPr lang="en-US" sz="2800" dirty="0"/>
          </a:p>
          <a:p>
            <a:pPr marL="228600" lvl="1">
              <a:spcBef>
                <a:spcPts val="1000"/>
              </a:spcBef>
              <a:buSzPct val="100000"/>
            </a:pPr>
            <a:r>
              <a:rPr lang="en-US" sz="2800" dirty="0" smtClean="0"/>
              <a:t>Saves </a:t>
            </a:r>
            <a:r>
              <a:rPr lang="en-US" sz="2800" dirty="0"/>
              <a:t>federal and state cleanup </a:t>
            </a:r>
            <a:r>
              <a:rPr lang="en-US" sz="2800" dirty="0" smtClean="0"/>
              <a:t>resources</a:t>
            </a:r>
          </a:p>
          <a:p>
            <a:pPr marL="228600" lvl="1">
              <a:spcBef>
                <a:spcPts val="1000"/>
              </a:spcBef>
              <a:buSzPct val="100000"/>
            </a:pPr>
            <a:r>
              <a:rPr lang="en-US" sz="2800" dirty="0" smtClean="0"/>
              <a:t>Facilitates partnerships with states, local governments, communities, and future land users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a PRP Consider Reuse?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help achieve settlement</a:t>
            </a:r>
          </a:p>
          <a:p>
            <a:r>
              <a:rPr lang="en-US" dirty="0" smtClean="0"/>
              <a:t>Removes obstacles to cleanup and saves resources</a:t>
            </a:r>
          </a:p>
          <a:p>
            <a:r>
              <a:rPr lang="en-US" dirty="0" smtClean="0"/>
              <a:t>Leads to more cost-effective and efficient remedies</a:t>
            </a:r>
          </a:p>
          <a:p>
            <a:r>
              <a:rPr lang="en-US" dirty="0" smtClean="0"/>
              <a:t>Prevents inconsistent </a:t>
            </a:r>
            <a:r>
              <a:rPr lang="en-US" dirty="0"/>
              <a:t>use with the remedy</a:t>
            </a:r>
          </a:p>
          <a:p>
            <a:r>
              <a:rPr lang="en-US" dirty="0" smtClean="0"/>
              <a:t>Guides</a:t>
            </a:r>
            <a:r>
              <a:rPr lang="en-US" baseline="0" dirty="0" smtClean="0"/>
              <a:t> development and</a:t>
            </a:r>
            <a:r>
              <a:rPr lang="en-US" dirty="0" smtClean="0"/>
              <a:t> </a:t>
            </a:r>
            <a:r>
              <a:rPr lang="en-US" dirty="0"/>
              <a:t>long-term effectiveness of </a:t>
            </a:r>
            <a:r>
              <a:rPr lang="en-US" dirty="0" smtClean="0"/>
              <a:t>ICs</a:t>
            </a:r>
          </a:p>
          <a:p>
            <a:r>
              <a:rPr lang="en-US" dirty="0" smtClean="0"/>
              <a:t>Fosters goodwill with state, local government,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6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PRP Benefits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attract developers</a:t>
            </a:r>
          </a:p>
          <a:p>
            <a:r>
              <a:rPr lang="en-US" dirty="0"/>
              <a:t>Developer may conduct, finish, enhance, or maintain a remedy</a:t>
            </a:r>
          </a:p>
          <a:p>
            <a:r>
              <a:rPr lang="en-US" dirty="0" smtClean="0"/>
              <a:t>Developers </a:t>
            </a:r>
            <a:r>
              <a:rPr lang="en-US" dirty="0"/>
              <a:t>have a vested interest in maintaining property</a:t>
            </a:r>
          </a:p>
          <a:p>
            <a:pPr lvl="1"/>
            <a:r>
              <a:rPr lang="en-US" dirty="0" smtClean="0"/>
              <a:t>Including, BFPPs obligations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6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Developers When Reuse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Cleanup supports future land use</a:t>
            </a:r>
          </a:p>
          <a:p>
            <a:r>
              <a:rPr lang="en-US" dirty="0" smtClean="0"/>
              <a:t>ICs compatible with reuse</a:t>
            </a:r>
          </a:p>
          <a:p>
            <a:r>
              <a:rPr lang="en-US" dirty="0" smtClean="0"/>
              <a:t>EPA </a:t>
            </a:r>
            <a:r>
              <a:rPr lang="en-US" dirty="0"/>
              <a:t>may </a:t>
            </a:r>
            <a:r>
              <a:rPr lang="en-US" dirty="0" smtClean="0"/>
              <a:t>use enforcement tools to address </a:t>
            </a:r>
            <a:r>
              <a:rPr lang="en-US" dirty="0"/>
              <a:t>liability concerns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negotiate lower purchase price if agree to perform cleanup</a:t>
            </a:r>
          </a:p>
          <a:p>
            <a:r>
              <a:rPr lang="en-US" dirty="0" smtClean="0"/>
              <a:t>Cleanup costs may be recovered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Enforcement’s Role in Supporting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Eliminate barriers to reuse</a:t>
            </a:r>
          </a:p>
          <a:p>
            <a:r>
              <a:rPr lang="en-US" dirty="0" smtClean="0"/>
              <a:t>Address liability concerns</a:t>
            </a:r>
          </a:p>
          <a:p>
            <a:r>
              <a:rPr lang="en-US" dirty="0" smtClean="0"/>
              <a:t>Provide access to information</a:t>
            </a:r>
          </a:p>
          <a:p>
            <a:r>
              <a:rPr lang="en-US" dirty="0" smtClean="0"/>
              <a:t>Consider use of enforcement tools</a:t>
            </a:r>
          </a:p>
          <a:p>
            <a:pPr lvl="1"/>
            <a:r>
              <a:rPr lang="en-US" dirty="0"/>
              <a:t>Enforcement discretion guidance</a:t>
            </a:r>
          </a:p>
          <a:p>
            <a:pPr lvl="1"/>
            <a:r>
              <a:rPr lang="en-US" dirty="0"/>
              <a:t>Comfort/status letters</a:t>
            </a:r>
          </a:p>
          <a:p>
            <a:pPr lvl="1"/>
            <a:r>
              <a:rPr lang="en-US" dirty="0" smtClean="0"/>
              <a:t>Agreements</a:t>
            </a:r>
          </a:p>
          <a:p>
            <a:r>
              <a:rPr lang="en-US" dirty="0" smtClean="0"/>
              <a:t>Review</a:t>
            </a:r>
            <a:r>
              <a:rPr lang="en-US" baseline="0" dirty="0" smtClean="0"/>
              <a:t> </a:t>
            </a:r>
            <a:r>
              <a:rPr lang="en-US" dirty="0" smtClean="0"/>
              <a:t>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Role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 community stakeholders</a:t>
            </a:r>
          </a:p>
          <a:p>
            <a:r>
              <a:rPr lang="en-US" dirty="0"/>
              <a:t>Seek state support</a:t>
            </a:r>
          </a:p>
          <a:p>
            <a:r>
              <a:rPr lang="en-US" dirty="0" smtClean="0"/>
              <a:t>Support the “greening” of projects in enforcement documents</a:t>
            </a:r>
            <a:endParaRPr lang="en-US" dirty="0"/>
          </a:p>
          <a:p>
            <a:r>
              <a:rPr lang="en-US" dirty="0" smtClean="0"/>
              <a:t>Support innovative solutions and 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Facilitating reuse not perceived as a traditional enforcement role, but environmental and enforcement benefits merit its integration into enforcement work</a:t>
            </a:r>
          </a:p>
          <a:p>
            <a:r>
              <a:rPr lang="en-US" dirty="0" smtClean="0"/>
              <a:t>Enforcement first and long-term stewardship are complementary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369</Words>
  <Application>Microsoft Office PowerPoint</Application>
  <PresentationFormat>Widescreen</PresentationFormat>
  <Paragraphs>81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EPA’s Enforcement Perspective on Superfund Site Reuse</vt:lpstr>
      <vt:lpstr>Overview</vt:lpstr>
      <vt:lpstr>Why Should EPA Enforcement Consider Reuse?</vt:lpstr>
      <vt:lpstr>Why Should a PRP Consider Reuse?</vt:lpstr>
      <vt:lpstr>PRP Benefits Continued…</vt:lpstr>
      <vt:lpstr>Benefits to Developers When Reuse Considered</vt:lpstr>
      <vt:lpstr>Enforcement’s Role in Supporting Reuse</vt:lpstr>
      <vt:lpstr>Enforcement Role Continued…</vt:lpstr>
      <vt:lpstr>Summary</vt:lpstr>
      <vt:lpstr>Enforcement Resources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SkeoSA</dc:creator>
  <cp:lastModifiedBy>SkeoSA</cp:lastModifiedBy>
  <cp:revision>53</cp:revision>
  <cp:lastPrinted>2015-08-11T12:26:02Z</cp:lastPrinted>
  <dcterms:created xsi:type="dcterms:W3CDTF">2015-07-28T14:16:37Z</dcterms:created>
  <dcterms:modified xsi:type="dcterms:W3CDTF">2015-08-11T20:56:09Z</dcterms:modified>
</cp:coreProperties>
</file>